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93" r:id="rId2"/>
    <p:sldId id="393" r:id="rId3"/>
    <p:sldId id="321" r:id="rId4"/>
    <p:sldId id="322" r:id="rId5"/>
    <p:sldId id="323" r:id="rId6"/>
    <p:sldId id="324" r:id="rId7"/>
    <p:sldId id="392" r:id="rId8"/>
    <p:sldId id="325" r:id="rId9"/>
    <p:sldId id="326" r:id="rId10"/>
    <p:sldId id="354" r:id="rId11"/>
    <p:sldId id="327" r:id="rId12"/>
    <p:sldId id="328" r:id="rId13"/>
    <p:sldId id="329" r:id="rId14"/>
    <p:sldId id="332" r:id="rId15"/>
    <p:sldId id="333" r:id="rId16"/>
    <p:sldId id="334" r:id="rId17"/>
    <p:sldId id="331" r:id="rId18"/>
    <p:sldId id="330" r:id="rId19"/>
    <p:sldId id="355" r:id="rId20"/>
    <p:sldId id="353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6" r:id="rId49"/>
    <p:sldId id="368" r:id="rId50"/>
    <p:sldId id="365" r:id="rId51"/>
    <p:sldId id="369" r:id="rId52"/>
    <p:sldId id="367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90" r:id="rId64"/>
    <p:sldId id="388" r:id="rId65"/>
    <p:sldId id="391" r:id="rId66"/>
    <p:sldId id="389" r:id="rId67"/>
    <p:sldId id="380" r:id="rId68"/>
    <p:sldId id="381" r:id="rId69"/>
    <p:sldId id="382" r:id="rId70"/>
    <p:sldId id="383" r:id="rId71"/>
    <p:sldId id="385" r:id="rId72"/>
    <p:sldId id="384" r:id="rId73"/>
    <p:sldId id="386" r:id="rId74"/>
    <p:sldId id="387" r:id="rId75"/>
    <p:sldId id="297" r:id="rId76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79"/>
    </p:embeddedFont>
    <p:embeddedFont>
      <p:font typeface="맑은 고딕" panose="020B0503020000020004" pitchFamily="34" charset="-127"/>
      <p:regular r:id="rId80"/>
      <p:bold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19F"/>
    <a:srgbClr val="FC9804"/>
    <a:srgbClr val="3993A4"/>
    <a:srgbClr val="5BA3B1"/>
    <a:srgbClr val="509EAE"/>
    <a:srgbClr val="D44F00"/>
    <a:srgbClr val="5B8C53"/>
    <a:srgbClr val="1A375A"/>
    <a:srgbClr val="5AAB51"/>
    <a:srgbClr val="146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85" d="100"/>
          <a:sy n="85" d="100"/>
        </p:scale>
        <p:origin x="163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520" y="3427834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708920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3993A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3573016"/>
            <a:ext cx="5004048" cy="1297310"/>
          </a:xfrm>
        </p:spPr>
        <p:txBody>
          <a:bodyPr/>
          <a:lstStyle/>
          <a:p>
            <a:r>
              <a:rPr lang="en-GB" sz="4000" b="1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Detection of Electricity Charging Fraud 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제목 6">
            <a:extLst>
              <a:ext uri="{FF2B5EF4-FFF2-40B4-BE49-F238E27FC236}">
                <a16:creationId xmlns:a16="http://schemas.microsoft.com/office/drawing/2014/main" id="{3F8478FB-C9A7-4303-9705-C57308DE835C}"/>
              </a:ext>
            </a:extLst>
          </p:cNvPr>
          <p:cNvSpPr txBox="1">
            <a:spLocks/>
          </p:cNvSpPr>
          <p:nvPr/>
        </p:nvSpPr>
        <p:spPr>
          <a:xfrm>
            <a:off x="0" y="5085184"/>
            <a:ext cx="5004048" cy="129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GB" sz="2000" b="1" u="sng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 Management Plan</a:t>
            </a:r>
            <a:endParaRPr lang="ko-KR" altLang="en-US" sz="2000" b="1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6C549-EFA4-4842-8E9D-F29DF8E8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8712968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22BC-A75E-4EE3-B2B7-AC6513FF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5" y="1052736"/>
            <a:ext cx="8252139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4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41FFC-8C75-4178-A8B0-D9D2BF39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93352"/>
            <a:ext cx="8208911" cy="49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FE75D-6EFF-492C-914D-6C65A72A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0" y="1268760"/>
            <a:ext cx="823347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095A-0B0B-48C3-8390-F696AA9A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8" y="963980"/>
            <a:ext cx="8472362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5C6B1-D6F9-4115-B034-B127522A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05630"/>
            <a:ext cx="8064895" cy="5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7CE14-E8FB-4B7C-B013-186BEA31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09440"/>
            <a:ext cx="8280920" cy="5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45382-EE30-4B9A-83CD-93465851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8208911" cy="54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320A1-B5EC-46B2-86E5-398C7987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7803510" cy="9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D8959-B4A6-4456-ABA9-00508DC4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6872"/>
            <a:ext cx="7515478" cy="80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46B35-F657-4D5F-9AD3-6F9FEFDD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0" y="2979381"/>
            <a:ext cx="7515478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074CC6-B14D-4DBB-862D-2191A078B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005064"/>
            <a:ext cx="7583675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7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2B29F-E956-4241-8398-C5B8176E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8" y="1628800"/>
            <a:ext cx="766119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5711DB-0331-4CA3-A943-264E0DB40818}"/>
              </a:ext>
            </a:extLst>
          </p:cNvPr>
          <p:cNvSpPr txBox="1">
            <a:spLocks/>
          </p:cNvSpPr>
          <p:nvPr/>
        </p:nvSpPr>
        <p:spPr>
          <a:xfrm>
            <a:off x="611622" y="835397"/>
            <a:ext cx="8284963" cy="1990648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Electricity companies are incurring losses from fraudulent electricity subscribers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Risk of electricity fraud on national income</a:t>
            </a:r>
          </a:p>
          <a:p>
            <a:pPr marL="285750" indent="-285750">
              <a:buFontTx/>
              <a:buChar char="-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Methods and Techniques of Electricity Thieving in Pakistan">
            <a:extLst>
              <a:ext uri="{FF2B5EF4-FFF2-40B4-BE49-F238E27FC236}">
                <a16:creationId xmlns:a16="http://schemas.microsoft.com/office/drawing/2014/main" id="{41845DA2-C07D-4A77-8C0B-D566198A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7704794" cy="31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4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57831-A999-48A8-8EDA-EF90E08B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31455"/>
            <a:ext cx="8424936" cy="48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6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4A6FF-D96F-4B35-8AE6-078004E7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53386"/>
            <a:ext cx="7953064" cy="47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48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21E27-8D4C-4532-9E63-C19C54A6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20891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E07A4-F02A-4E4F-BA6E-AE4EB670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8280920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74536-450A-484F-9904-7EE37CE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920880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A3832-9BC4-4679-93F3-2DC5F1C8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4752528" cy="5014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ABD83-64F2-472F-8909-C37AB0E7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94" y="3140968"/>
            <a:ext cx="3690196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285516-8036-45CE-A807-FC6E7D77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124744"/>
            <a:ext cx="806489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5E63B-0AE1-4CA8-B9D1-034FFD31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84887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0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6335-3A5C-4311-BDD8-5A4146A7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704856" cy="211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04B17-EDEF-4FC5-8E5F-A874E11F6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77552"/>
            <a:ext cx="7488832" cy="26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CF72A-D4C3-48B4-B2D2-5A899472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99" y="1412776"/>
            <a:ext cx="5090601" cy="32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077CC-383F-4F18-9800-5E7CEA01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73454"/>
            <a:ext cx="7661196" cy="42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4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A0292C-E486-4AC7-91D2-43EAA82E3119}"/>
              </a:ext>
            </a:extLst>
          </p:cNvPr>
          <p:cNvSpPr txBox="1">
            <a:spLocks/>
          </p:cNvSpPr>
          <p:nvPr/>
        </p:nvSpPr>
        <p:spPr>
          <a:xfrm>
            <a:off x="429517" y="1340768"/>
            <a:ext cx="8284963" cy="1990648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Project Goal: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Provide indicators and insights to detect Electricity fraudulent Subscribers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Long-term project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B5571C-7A37-4672-81DC-D2FB65325045}"/>
              </a:ext>
            </a:extLst>
          </p:cNvPr>
          <p:cNvSpPr txBox="1">
            <a:spLocks/>
          </p:cNvSpPr>
          <p:nvPr/>
        </p:nvSpPr>
        <p:spPr>
          <a:xfrm>
            <a:off x="429517" y="3552481"/>
            <a:ext cx="8284963" cy="1990648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Target Project: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Provide a dashboard for electricity companies which can integrate their systems to our dashboard through API to get results and clusters about most likely fraud users to be checked and labeled.</a:t>
            </a:r>
          </a:p>
          <a:p>
            <a:pPr marL="285750" indent="-285750" algn="just"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Increase a warning in fraud villages and notification for employees in electricity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comapnies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80EE8-8289-4AF4-9219-C04DDC55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2736"/>
            <a:ext cx="777686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954E-6B1E-4641-97E6-9865FA38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77686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9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81B5F-FC6D-4C43-8986-D96C24CC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84887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2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EA466-E5CE-4631-8B8A-676A9358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66119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5D0E3-8326-4A90-9D84-2B2BECED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41682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1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48534-4E8F-4C1F-B626-E7F542E2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68760"/>
            <a:ext cx="727280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6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18B0C-9D22-4D5A-9634-295CA9B9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8064896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3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5D82-66B0-44BF-AA48-1406876F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878497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6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660D0-4E74-4761-9E16-39EF4223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6984776" cy="2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FFB6E-7155-43A2-8BA8-773B02AF6DDA}"/>
              </a:ext>
            </a:extLst>
          </p:cNvPr>
          <p:cNvSpPr txBox="1"/>
          <p:nvPr/>
        </p:nvSpPr>
        <p:spPr>
          <a:xfrm>
            <a:off x="467544" y="4429561"/>
            <a:ext cx="820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75% 100 or low shekel normal</a:t>
            </a:r>
          </a:p>
          <a:p>
            <a:r>
              <a:rPr lang="en-US" dirty="0"/>
              <a:t>25% outlier &lt; 40 and &gt; 200 needed to be tested and we will take top 100</a:t>
            </a:r>
          </a:p>
        </p:txBody>
      </p:sp>
    </p:spTree>
    <p:extLst>
      <p:ext uri="{BB962C8B-B14F-4D97-AF65-F5344CB8AC3E}">
        <p14:creationId xmlns:p14="http://schemas.microsoft.com/office/powerpoint/2010/main" val="2180655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9433F-5312-48B4-B49D-359CFBB5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806489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0AF82D-DD30-4F14-B6FD-E29101390687}"/>
              </a:ext>
            </a:extLst>
          </p:cNvPr>
          <p:cNvSpPr txBox="1">
            <a:spLocks/>
          </p:cNvSpPr>
          <p:nvPr/>
        </p:nvSpPr>
        <p:spPr>
          <a:xfrm>
            <a:off x="467544" y="1174395"/>
            <a:ext cx="8462962" cy="5688632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u="sng" dirty="0">
                <a:latin typeface="Arial" panose="020B0604020202020204" pitchFamily="34" charset="0"/>
                <a:cs typeface="Arial" panose="020B0604020202020204" pitchFamily="34" charset="0"/>
              </a:rPr>
              <a:t>Types of Data Collected: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- Historical non-labeled data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15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</a:t>
            </a:r>
            <a:r>
              <a:rPr lang="en-GB" sz="15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harging transactions for a period of four years from three villages (3 data sets) – 941,621 transaction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5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Quantitative and qualitative variables, such as (charging amount , charging date, charging price … etc.)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 personal data included in the data set 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5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 the future, the characteristics of fraudulent subscriber should be obtained from various electricity companies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0655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5CF5C-B9EF-40D1-821F-A3C27D16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20891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4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929B-F8A3-40F8-B193-CE94FBE5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712879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57C8D-B2A2-4036-9F64-2D5CBBEE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1340768"/>
            <a:ext cx="7884876" cy="39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5A0B-D16E-4EC4-BC3B-0144677E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49694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4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655ED-B8A6-4F7A-A02A-96799229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200800" cy="281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553A2-0B56-45F6-9CEC-F9D2E135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4443624"/>
            <a:ext cx="698477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2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EFA00-31B4-4504-938D-4A3E2229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58042"/>
            <a:ext cx="7272808" cy="493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15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7F4E0-0C60-4255-B28C-493BEC91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5" y="1484784"/>
            <a:ext cx="869037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49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753E-5F2C-4111-81EB-C366A3B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200800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1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A2793-6B5D-4BFE-949B-2DD4443E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78195"/>
            <a:ext cx="8280919" cy="457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4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540EC-C100-4DEC-B111-7707CD77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96316"/>
            <a:ext cx="7344816" cy="41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0AF82D-DD30-4F14-B6FD-E29101390687}"/>
              </a:ext>
            </a:extLst>
          </p:cNvPr>
          <p:cNvSpPr txBox="1">
            <a:spLocks/>
          </p:cNvSpPr>
          <p:nvPr/>
        </p:nvSpPr>
        <p:spPr>
          <a:xfrm>
            <a:off x="429518" y="1052736"/>
            <a:ext cx="8284963" cy="5328592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Collection of Data in the Future:</a:t>
            </a: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 will be uploaded to our model by the end users (electricity companies)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 long run , API may connect our model with electricity company charging system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Additional data variables will be obtained to strength our system (subscriber family members, subscriber job … etc)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 should be transferred to be labeled data in coordination with electricity companies</a:t>
            </a:r>
          </a:p>
        </p:txBody>
      </p:sp>
    </p:spTree>
    <p:extLst>
      <p:ext uri="{BB962C8B-B14F-4D97-AF65-F5344CB8AC3E}">
        <p14:creationId xmlns:p14="http://schemas.microsoft.com/office/powerpoint/2010/main" val="2193230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D029F-D5E6-42B4-9FF5-240E3443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4168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79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9BCEC-B6AE-4AD9-8DCF-F202E65D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866910"/>
            <a:ext cx="6437764" cy="96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941F5-5C3C-4F38-8A58-A9E666DA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48" y="1988840"/>
            <a:ext cx="1150720" cy="841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77C24-DA3E-4924-AD4F-648A3D90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5" y="2830778"/>
            <a:ext cx="6768750" cy="31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6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36108-7928-41F8-957B-E412D678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6520495" cy="47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0D2D3-09F1-4A1F-A798-33044D43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30379"/>
            <a:ext cx="6255325" cy="45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5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E8E81-22A0-43B8-A787-A155A2E0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48883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78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CA8F3-2D90-4B58-8FE2-0459EBA3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766119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09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FF686-441B-4FF4-B107-E6A6333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66" y="1772816"/>
            <a:ext cx="8058466" cy="4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A22F5-AD4C-4929-9E50-683C2343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8064895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7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BC35B-AFA3-48C3-9D9F-5FE2707F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8974"/>
            <a:ext cx="7765795" cy="50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2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BDA14-12DB-4012-BC3F-32C5DB81EE39}"/>
              </a:ext>
            </a:extLst>
          </p:cNvPr>
          <p:cNvSpPr txBox="1"/>
          <p:nvPr/>
        </p:nvSpPr>
        <p:spPr>
          <a:xfrm>
            <a:off x="251520" y="1052736"/>
            <a:ext cx="8784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 START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&gt;5000)&amp;(data1['SAHIS_TUR']== "</a:t>
            </a:r>
            <a:r>
              <a:rPr lang="en-US" sz="1200" dirty="0" err="1"/>
              <a:t>عامل</a:t>
            </a:r>
            <a:r>
              <a:rPr lang="en-US" sz="1200" dirty="0"/>
              <a:t>")&amp; (data1['YER_TUR']== "</a:t>
            </a:r>
            <a:r>
              <a:rPr lang="en-US" sz="1200" dirty="0" err="1"/>
              <a:t>شقة</a:t>
            </a:r>
            <a:r>
              <a:rPr lang="en-US" sz="1200" dirty="0"/>
              <a:t>")&amp; (data1['KULLANIM_TUR']== "</a:t>
            </a:r>
            <a:r>
              <a:rPr lang="en-US" sz="1200" dirty="0" err="1"/>
              <a:t>عادي</a:t>
            </a:r>
            <a:r>
              <a:rPr lang="en-US" sz="1200" dirty="0"/>
              <a:t>")] .plot(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58E4E-C9FC-46EE-A199-FFFE3DF8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96952"/>
            <a:ext cx="6950042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9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50991-A8DC-42C8-A3EA-AF79A44868FD}"/>
              </a:ext>
            </a:extLst>
          </p:cNvPr>
          <p:cNvSpPr txBox="1"/>
          <p:nvPr/>
        </p:nvSpPr>
        <p:spPr>
          <a:xfrm>
            <a:off x="899592" y="1568894"/>
            <a:ext cx="79928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#LARGE TUTAR LESS GAP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&gt;5000)&amp; (data1["</a:t>
            </a:r>
            <a:r>
              <a:rPr lang="en-US" sz="1200" dirty="0" err="1"/>
              <a:t>Monthgap</a:t>
            </a:r>
            <a:r>
              <a:rPr lang="en-US" sz="1200" dirty="0"/>
              <a:t>"] &lt;3)&amp;(data1['SAHIS_TUR']== "</a:t>
            </a:r>
            <a:r>
              <a:rPr lang="en-US" sz="1200" dirty="0" err="1"/>
              <a:t>عامل</a:t>
            </a:r>
            <a:r>
              <a:rPr lang="en-US" sz="1200" dirty="0"/>
              <a:t>")&amp; (data1['KULLANIM_TUR']== "</a:t>
            </a:r>
            <a:r>
              <a:rPr lang="en-US" sz="1200" dirty="0" err="1"/>
              <a:t>عادي</a:t>
            </a:r>
            <a:r>
              <a:rPr lang="en-US" sz="1200" dirty="0"/>
              <a:t>")] .plot(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39EDF-1434-476C-948B-85380869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68960"/>
            <a:ext cx="698814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0AF82D-DD30-4F14-B6FD-E29101390687}"/>
              </a:ext>
            </a:extLst>
          </p:cNvPr>
          <p:cNvSpPr txBox="1">
            <a:spLocks/>
          </p:cNvSpPr>
          <p:nvPr/>
        </p:nvSpPr>
        <p:spPr>
          <a:xfrm>
            <a:off x="429518" y="1052736"/>
            <a:ext cx="8284963" cy="5328592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none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Data Privacy, Storage, Security and </a:t>
            </a:r>
            <a:r>
              <a:rPr lang="en-U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Confidentiality agreement will be signed with electricity companies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The data collected should be anonymous regard the subscriber’s names/ personal ID’s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The data should be encrypted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General security measures will be taken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GB" sz="17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Back up policy will be developed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888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9DAA-5E5D-452B-A8F5-76BEAEB001CA}"/>
              </a:ext>
            </a:extLst>
          </p:cNvPr>
          <p:cNvSpPr txBox="1"/>
          <p:nvPr/>
        </p:nvSpPr>
        <p:spPr>
          <a:xfrm>
            <a:off x="611560" y="1707393"/>
            <a:ext cx="81369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#LARGE THAN AVERAGE 83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&gt;500)&amp;(data1['SAHIS_TUR']== "</a:t>
            </a:r>
            <a:r>
              <a:rPr lang="en-US" sz="1200" dirty="0" err="1"/>
              <a:t>عامل</a:t>
            </a:r>
            <a:r>
              <a:rPr lang="en-US" sz="1200" dirty="0"/>
              <a:t>")&amp; (data1['KULLANIM_TUR']== "</a:t>
            </a:r>
            <a:r>
              <a:rPr lang="en-US" sz="1200" dirty="0" err="1"/>
              <a:t>عادي</a:t>
            </a:r>
            <a:r>
              <a:rPr lang="en-US" sz="1200" dirty="0"/>
              <a:t>")] .plot(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A70C7-D61C-4BBE-B7BC-C01DE46C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94" y="3243582"/>
            <a:ext cx="6873836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5900D-42A1-4F6D-9CFF-FFCC574B33DE}"/>
              </a:ext>
            </a:extLst>
          </p:cNvPr>
          <p:cNvSpPr txBox="1"/>
          <p:nvPr/>
        </p:nvSpPr>
        <p:spPr>
          <a:xfrm>
            <a:off x="539552" y="1707393"/>
            <a:ext cx="83529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#LESS AVERAGE 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&lt;10)&amp;(data1['SAHIS_TUR']== "</a:t>
            </a:r>
            <a:r>
              <a:rPr lang="en-US" sz="1200" dirty="0" err="1"/>
              <a:t>عامل</a:t>
            </a:r>
            <a:r>
              <a:rPr lang="en-US" sz="1200" dirty="0"/>
              <a:t>")&amp; (data1['KULLANIM_TUR']== "</a:t>
            </a:r>
            <a:r>
              <a:rPr lang="en-US" sz="1200" dirty="0" err="1"/>
              <a:t>عادي</a:t>
            </a:r>
            <a:r>
              <a:rPr lang="en-US" sz="1200" dirty="0"/>
              <a:t>")] .plot(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9BD1A-D520-4995-ABF3-5C07EF76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92388"/>
            <a:ext cx="6904318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4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D151-A109-4C87-8D79-CF22F957DFB5}"/>
              </a:ext>
            </a:extLst>
          </p:cNvPr>
          <p:cNvSpPr txBox="1"/>
          <p:nvPr/>
        </p:nvSpPr>
        <p:spPr>
          <a:xfrm>
            <a:off x="251520" y="1568894"/>
            <a:ext cx="8784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#LESS TUTAR LARGE GAP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&lt;10)&amp; (data1["</a:t>
            </a:r>
            <a:r>
              <a:rPr lang="en-US" sz="1200" dirty="0" err="1"/>
              <a:t>Monthgap</a:t>
            </a:r>
            <a:r>
              <a:rPr lang="en-US" sz="1200" dirty="0"/>
              <a:t>"] &gt;1)&amp;(data1['SAHIS_TUR']== "</a:t>
            </a:r>
            <a:r>
              <a:rPr lang="ar-SA" sz="1200" dirty="0"/>
              <a:t>عامل")&amp; (</a:t>
            </a:r>
            <a:r>
              <a:rPr lang="en-US" sz="1200" dirty="0"/>
              <a:t>data1['KULLANIM_TUR']== "</a:t>
            </a:r>
            <a:r>
              <a:rPr lang="ar-SA" sz="1200" dirty="0"/>
              <a:t>عادي")] .</a:t>
            </a:r>
            <a:r>
              <a:rPr lang="en-US" sz="1200" dirty="0"/>
              <a:t>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87DF7-7ADE-4AA6-A8CA-2E9778F2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38" y="3012178"/>
            <a:ext cx="691193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7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D151-A109-4C87-8D79-CF22F957DFB5}"/>
              </a:ext>
            </a:extLst>
          </p:cNvPr>
          <p:cNvSpPr txBox="1"/>
          <p:nvPr/>
        </p:nvSpPr>
        <p:spPr>
          <a:xfrm>
            <a:off x="251520" y="1568894"/>
            <a:ext cx="8784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#LESS TUTAR LARGE GAP</a:t>
            </a:r>
          </a:p>
          <a:p>
            <a:r>
              <a:rPr lang="en-US" sz="1200" dirty="0"/>
              <a:t>fig = (data3['TUTAR'].loc[(data1['TUTAR'].index &gt;= '2010-01-01') &amp; </a:t>
            </a:r>
          </a:p>
          <a:p>
            <a:r>
              <a:rPr lang="en-US" sz="1200" dirty="0"/>
              <a:t>                                            (data1['TUTAR'].index &lt; "2018-12-31") &amp; </a:t>
            </a:r>
          </a:p>
          <a:p>
            <a:r>
              <a:rPr lang="en-US" sz="1200" dirty="0"/>
              <a:t>                                            (data1['AD1']== "village3") &amp; (data1["TUTAR"] &lt;10)&amp; (data1["</a:t>
            </a:r>
            <a:r>
              <a:rPr lang="en-US" sz="1200" dirty="0" err="1"/>
              <a:t>Monthgap</a:t>
            </a:r>
            <a:r>
              <a:rPr lang="en-US" sz="1200" dirty="0"/>
              <a:t>"] &gt;1)&amp;(data1['SAHIS_TUR']== "</a:t>
            </a:r>
            <a:r>
              <a:rPr lang="ar-SA" sz="1200" dirty="0"/>
              <a:t>عامل")&amp; (</a:t>
            </a:r>
            <a:r>
              <a:rPr lang="en-US" sz="1200" dirty="0"/>
              <a:t>data1['KULLANIM_TUR']== "</a:t>
            </a:r>
            <a:r>
              <a:rPr lang="ar-SA" sz="1200" dirty="0"/>
              <a:t>عادي")] .</a:t>
            </a:r>
            <a:r>
              <a:rPr lang="en-US" sz="1200" dirty="0"/>
              <a:t>plot(</a:t>
            </a:r>
            <a:r>
              <a:rPr lang="en-US" sz="1200" dirty="0" err="1"/>
              <a:t>figsize</a:t>
            </a:r>
            <a:r>
              <a:rPr lang="en-US" sz="1200" dirty="0"/>
              <a:t> = (15,10),title='Energy Consumption in Winter of 2013-14'))</a:t>
            </a:r>
          </a:p>
          <a:p>
            <a:endParaRPr lang="en-US" sz="1200" dirty="0"/>
          </a:p>
          <a:p>
            <a:r>
              <a:rPr lang="en-US" sz="1200" dirty="0" err="1"/>
              <a:t>plt.show</a:t>
            </a:r>
            <a:r>
              <a:rPr lang="en-US" sz="12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87DF7-7ADE-4AA6-A8CA-2E9778F2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38" y="3012178"/>
            <a:ext cx="691193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9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30569-4885-4E2A-AC3A-F69DAC21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72" y="1112319"/>
            <a:ext cx="7102455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9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35B6C-EB60-4E59-A326-C965C87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9" y="1078026"/>
            <a:ext cx="7178662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35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116D6-2178-4909-9919-A8C08B0D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31" y="1116129"/>
            <a:ext cx="7132938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2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993F-CF53-4ABE-B1EC-CEC87D31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58" y="1542886"/>
            <a:ext cx="7186283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0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94E6A-9F65-4B24-A457-ABF79564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590304"/>
            <a:ext cx="7140559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2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9A6FA-E3DF-4A30-99EE-47549B52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9" y="1744834"/>
            <a:ext cx="7171041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50D4B1-6828-4729-BD6A-E3F2E7C73DF8}"/>
              </a:ext>
            </a:extLst>
          </p:cNvPr>
          <p:cNvSpPr txBox="1"/>
          <p:nvPr/>
        </p:nvSpPr>
        <p:spPr>
          <a:xfrm>
            <a:off x="181726" y="1052736"/>
            <a:ext cx="8928992" cy="583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Questions:</a:t>
            </a:r>
          </a:p>
          <a:p>
            <a:pPr marL="228600" indent="-228600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the interruptions in charging for each subscriber?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  Is there any abnormal increase/decrease above or below subscriber average consumption ?  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  Are there any relations between regions and average consumption? 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  Are there any relations between the subscriber's job (government, worker, official) and his electricity consumption?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  Are there any relations between the type of subscription (municipal employee, household, 3-Vaz,..) and its consumption of electricity?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  Are there any relations between the electricity providing types (normal, 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electricity consumption among subscribers?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  Are there any relations between the type of property (apartment, building, workshop, detached house,..) and its electricity consumption?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      Are there any relations between temperature on consumption? 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9.   Is there any charging prices/KW different from the main rates specified for each subscriber category ?</a:t>
            </a:r>
            <a:endParaRPr lang="en-US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22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28B12-FA9E-41F6-9F7F-954BAC02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62" y="1782937"/>
            <a:ext cx="7110076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2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FCE2F-8CEF-4F02-84C7-F2C8E3D4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4" y="1752454"/>
            <a:ext cx="7064352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1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F2FD3-FB10-4FA8-B32E-EEDAE3D2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68" y="1744834"/>
            <a:ext cx="695766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2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E345E-C641-40AA-AFEE-D54030AB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31" y="1744834"/>
            <a:ext cx="7132938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03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E3AA6-9F4A-4D35-AA35-7C12A050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B85EB-A019-4AAE-9E47-A7CE767C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44" y="1748644"/>
            <a:ext cx="7049111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2120" y="2996952"/>
            <a:ext cx="8819760" cy="1224136"/>
          </a:xfrm>
        </p:spPr>
        <p:txBody>
          <a:bodyPr/>
          <a:lstStyle/>
          <a:p>
            <a:r>
              <a:rPr lang="en-US" altLang="ko-KR" dirty="0">
                <a:solidFill>
                  <a:srgbClr val="FC9804"/>
                </a:solidFill>
              </a:rPr>
              <a:t>THANK</a:t>
            </a:r>
            <a:r>
              <a:rPr lang="en-US" altLang="ko-KR" dirty="0"/>
              <a:t>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FFC7-59B4-418A-80D8-1E63157F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8712968" cy="56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1F-83EC-4167-A78C-117A73DB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0B9FD-96D4-4FDE-A62F-095D4278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76163"/>
            <a:ext cx="8784976" cy="52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11383</TotalTime>
  <Words>1132</Words>
  <Application>Microsoft Office PowerPoint</Application>
  <PresentationFormat>On-screen Show (4:3)</PresentationFormat>
  <Paragraphs>162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굴림체</vt:lpstr>
      <vt:lpstr>Calibri Light</vt:lpstr>
      <vt:lpstr>Calibri</vt:lpstr>
      <vt:lpstr>맑은 고딕</vt:lpstr>
      <vt:lpstr>Office 테마</vt:lpstr>
      <vt:lpstr>Detection of Electricity Charging Fraud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 _x000d_
회사 : YESFORM Co.,Ltd.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Fadi</cp:lastModifiedBy>
  <cp:revision>8</cp:revision>
  <dcterms:created xsi:type="dcterms:W3CDTF">2010-02-01T08:03:16Z</dcterms:created>
  <dcterms:modified xsi:type="dcterms:W3CDTF">2022-03-22T16:37:52Z</dcterms:modified>
  <cp:category>www.slidemembers.com</cp:category>
</cp:coreProperties>
</file>